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10" d="100"/>
          <a:sy n="110" d="100"/>
        </p:scale>
        <p:origin x="-164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3154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31508"/>
            <a:ext cx="8229600" cy="715962"/>
          </a:xfrm>
        </p:spPr>
        <p:txBody>
          <a:bodyPr anchor="ctr" anchorCtr="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81974"/>
            <a:ext cx="8218488" cy="417512"/>
          </a:xfrm>
        </p:spPr>
        <p:txBody>
          <a:bodyPr/>
          <a:lstStyle>
            <a:lvl1pPr marL="0" indent="0">
              <a:buNone/>
              <a:defRPr b="1" i="1">
                <a:solidFill>
                  <a:srgbClr val="23C2FF"/>
                </a:solidFill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pic>
        <p:nvPicPr>
          <p:cNvPr id="6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23891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7149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3649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C533418-C87D-4FDB-9AAE-7CBD212C9950}" type="datetimeFigureOut">
              <a:rPr lang="en-US" smtClean="0"/>
              <a:t>12/27/2012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44FE878-A225-45F6-ACD7-67B4F6A75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09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9728"/>
            <a:ext cx="8229600" cy="914400"/>
          </a:xfrm>
        </p:spPr>
        <p:txBody>
          <a:bodyPr anchor="ctr" anchorCtr="0">
            <a:norm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5237"/>
            <a:ext cx="8229600" cy="4983163"/>
          </a:xfrm>
        </p:spPr>
        <p:txBody>
          <a:bodyPr/>
          <a:lstStyle>
            <a:lvl1pPr marL="342900" indent="-342900">
              <a:buFont typeface="Wingdings 3" pitchFamily="18" charset="2"/>
              <a:buChar char=""/>
              <a:defRPr sz="2400">
                <a:latin typeface="Arial" pitchFamily="34" charset="0"/>
                <a:cs typeface="Arial" pitchFamily="34" charset="0"/>
              </a:defRPr>
            </a:lvl1pPr>
            <a:lvl2pPr marL="742950" indent="-285750">
              <a:buClr>
                <a:schemeClr val="accent2"/>
              </a:buClr>
              <a:buFont typeface="Arial" pitchFamily="34" charset="0"/>
              <a:buChar char="̶"/>
              <a:defRPr sz="2000"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pic>
        <p:nvPicPr>
          <p:cNvPr id="5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9333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9728"/>
            <a:ext cx="8229600" cy="914400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pic>
        <p:nvPicPr>
          <p:cNvPr id="6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8552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9728"/>
            <a:ext cx="8229600" cy="9144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solidFill>
            <a:schemeClr val="accent1"/>
          </a:solidFill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solidFill>
            <a:schemeClr val="accent1"/>
          </a:solidFill>
        </p:spPr>
        <p:txBody>
          <a:bodyPr vert="horz" lIns="91440" tIns="45720" rIns="91440" bIns="45720" rtlCol="0" anchor="b">
            <a:noAutofit/>
          </a:bodyPr>
          <a:lstStyle>
            <a:lvl1pPr marL="0" indent="0" algn="ctr">
              <a:buNone/>
              <a:defRPr lang="en-US" sz="20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rgbClr val="D10074"/>
              </a:buClr>
              <a:buSzPct val="100000"/>
              <a:buFont typeface="Wingdings 3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pic>
        <p:nvPicPr>
          <p:cNvPr id="8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17071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9728"/>
            <a:ext cx="8229600" cy="914400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4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5784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31508"/>
            <a:ext cx="8229600" cy="715962"/>
          </a:xfrm>
        </p:spPr>
        <p:txBody>
          <a:bodyPr anchor="ctr" anchorCtr="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81974"/>
            <a:ext cx="8218488" cy="417512"/>
          </a:xfrm>
        </p:spPr>
        <p:txBody>
          <a:bodyPr/>
          <a:lstStyle>
            <a:lvl1pPr marL="0" indent="0">
              <a:buNone/>
              <a:defRPr b="1" i="1">
                <a:solidFill>
                  <a:srgbClr val="23C2FF"/>
                </a:solidFill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pic>
        <p:nvPicPr>
          <p:cNvPr id="6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23891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7149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1000" y="1752600"/>
            <a:ext cx="4195762" cy="192405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Click to edit Master title 36 pt. Arial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1183" y="4505116"/>
            <a:ext cx="3872947" cy="338554"/>
          </a:xfrm>
        </p:spPr>
        <p:txBody>
          <a:bodyPr wrap="square" anchor="b">
            <a:spAutoFit/>
          </a:bodyPr>
          <a:lstStyle>
            <a:lvl1pPr marL="0" indent="0" algn="l">
              <a:buNone/>
              <a:defRPr sz="1600" b="1" baseline="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Name, Title</a:t>
            </a:r>
            <a:endParaRPr lang="en-US" dirty="0"/>
          </a:p>
        </p:txBody>
      </p:sp>
      <p:pic>
        <p:nvPicPr>
          <p:cNvPr id="28" name="Picture 3" descr="C:\Users\rezzk\Desktop\Corp Deck\Images\Globe with Pictures.png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676840" y="1052880"/>
            <a:ext cx="4476623" cy="5433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8"/>
          <p:cNvSpPr/>
          <p:nvPr/>
        </p:nvSpPr>
        <p:spPr>
          <a:xfrm>
            <a:off x="4267199" y="1118606"/>
            <a:ext cx="4876801" cy="5328019"/>
          </a:xfrm>
          <a:prstGeom prst="rect">
            <a:avLst/>
          </a:prstGeom>
          <a:gradFill>
            <a:gsLst>
              <a:gs pos="0">
                <a:schemeClr val="bg1">
                  <a:alpha val="42000"/>
                </a:schemeClr>
              </a:gs>
              <a:gs pos="100000">
                <a:schemeClr val="bg1">
                  <a:alpha val="3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0" y="6349951"/>
            <a:ext cx="9144000" cy="327074"/>
          </a:xfrm>
          <a:prstGeom prst="rect">
            <a:avLst/>
          </a:prstGeom>
          <a:solidFill>
            <a:srgbClr val="FBAE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0" y="6400799"/>
            <a:ext cx="9144000" cy="4572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0" y="6563439"/>
            <a:ext cx="9153525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© 2012, Confidential,</a:t>
            </a:r>
            <a:r>
              <a:rPr lang="en-US" sz="800" baseline="0" dirty="0" smtClean="0">
                <a:solidFill>
                  <a:schemeClr val="bg1"/>
                </a:solidFill>
              </a:rPr>
              <a:t> </a:t>
            </a:r>
            <a:r>
              <a:rPr lang="en-US" sz="800" dirty="0" smtClean="0">
                <a:solidFill>
                  <a:schemeClr val="bg1"/>
                </a:solidFill>
              </a:rPr>
              <a:t> Pegasystems</a:t>
            </a:r>
            <a:r>
              <a:rPr lang="en-US" sz="800" baseline="0" dirty="0" smtClean="0">
                <a:solidFill>
                  <a:schemeClr val="bg1"/>
                </a:solidFill>
              </a:rPr>
              <a:t> </a:t>
            </a:r>
            <a:r>
              <a:rPr lang="en-US" sz="800" dirty="0" smtClean="0">
                <a:solidFill>
                  <a:schemeClr val="bg1"/>
                </a:solidFill>
              </a:rPr>
              <a:t>Inc. 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0" y="1052880"/>
            <a:ext cx="9144000" cy="657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1118606"/>
            <a:ext cx="190919" cy="5231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" y="1"/>
            <a:ext cx="9153524" cy="10727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83" y="298702"/>
            <a:ext cx="1052184" cy="499788"/>
          </a:xfrm>
          <a:prstGeom prst="rect">
            <a:avLst/>
          </a:prstGeom>
        </p:spPr>
      </p:pic>
      <p:sp>
        <p:nvSpPr>
          <p:cNvPr id="15" name="Content Placeholder 26"/>
          <p:cNvSpPr>
            <a:spLocks noGrp="1"/>
          </p:cNvSpPr>
          <p:nvPr>
            <p:ph sz="quarter" idx="4294967295"/>
          </p:nvPr>
        </p:nvSpPr>
        <p:spPr>
          <a:xfrm>
            <a:off x="8415051" y="6461119"/>
            <a:ext cx="617537" cy="338138"/>
          </a:xfrm>
        </p:spPr>
        <p:txBody>
          <a:bodyPr wrap="none">
            <a:spAutoFit/>
          </a:bodyPr>
          <a:lstStyle>
            <a:lvl1pPr marL="0" indent="0" algn="r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3154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9728"/>
            <a:ext cx="8229600" cy="914400"/>
          </a:xfrm>
        </p:spPr>
        <p:txBody>
          <a:bodyPr anchor="ctr" anchorCtr="0">
            <a:norm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5237"/>
            <a:ext cx="8229600" cy="4983163"/>
          </a:xfrm>
        </p:spPr>
        <p:txBody>
          <a:bodyPr/>
          <a:lstStyle>
            <a:lvl1pPr marL="342900" indent="-342900">
              <a:buFont typeface="Wingdings 3" pitchFamily="18" charset="2"/>
              <a:buChar char=""/>
              <a:defRPr sz="2400">
                <a:latin typeface="Arial" pitchFamily="34" charset="0"/>
                <a:cs typeface="Arial" pitchFamily="34" charset="0"/>
              </a:defRPr>
            </a:lvl1pPr>
            <a:lvl2pPr marL="742950" indent="-285750">
              <a:buClr>
                <a:schemeClr val="accent2"/>
              </a:buClr>
              <a:buFont typeface="Arial" pitchFamily="34" charset="0"/>
              <a:buChar char="̶"/>
              <a:defRPr sz="2000"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pic>
        <p:nvPicPr>
          <p:cNvPr id="6" name="Picture 3" descr="C:\Users\rezzk\Desktop\Corp Deck\Images\PegaLogoBlueCMYK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43142" y="6427920"/>
            <a:ext cx="704794" cy="3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9333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Rectangle 7"/>
          <p:cNvSpPr/>
          <p:nvPr/>
        </p:nvSpPr>
        <p:spPr>
          <a:xfrm>
            <a:off x="-1" y="0"/>
            <a:ext cx="121920" cy="6858000"/>
          </a:xfrm>
          <a:prstGeom prst="rect">
            <a:avLst/>
          </a:prstGeom>
          <a:solidFill>
            <a:srgbClr val="002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>
            <a:spLocks noChangeAspect="1"/>
          </p:cNvSpPr>
          <p:nvPr/>
        </p:nvSpPr>
        <p:spPr>
          <a:xfrm>
            <a:off x="1921" y="6429273"/>
            <a:ext cx="323833" cy="323833"/>
          </a:xfrm>
          <a:prstGeom prst="rect">
            <a:avLst/>
          </a:prstGeom>
          <a:solidFill>
            <a:srgbClr val="00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6441618"/>
            <a:ext cx="396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6B3525A-9CD5-4006-8B41-FDDF6D587D63}" type="slidenum">
              <a:rPr lang="en-US" sz="1400" smtClean="0">
                <a:solidFill>
                  <a:schemeClr val="bg1"/>
                </a:solidFill>
              </a:rPr>
              <a:pPr/>
              <a:t>‹#›</a:t>
            </a:fld>
            <a:endParaRPr 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1921" y="6412647"/>
            <a:ext cx="323833" cy="323833"/>
          </a:xfrm>
          <a:prstGeom prst="rect">
            <a:avLst/>
          </a:prstGeom>
          <a:solidFill>
            <a:srgbClr val="00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24939" y="6449931"/>
            <a:ext cx="3968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6B3525A-9CD5-4006-8B41-FDDF6D587D63}" type="slidenum">
              <a:rPr lang="en-US" sz="1100" smtClean="0">
                <a:solidFill>
                  <a:schemeClr val="bg1"/>
                </a:solidFill>
              </a:rPr>
              <a:pPr/>
              <a:t>‹#›</a:t>
            </a:fld>
            <a:endParaRPr lang="en-US" sz="11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212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2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D10074"/>
        </a:buClr>
        <a:buSzPct val="100000"/>
        <a:buFont typeface="Wingdings 3" pitchFamily="18" charset="2"/>
        <a:buChar char="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̶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2"/>
        </a:buClr>
        <a:buFont typeface="Wingdings 3" pitchFamily="18" charset="2"/>
        <a:buChar char="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Telerik</a:t>
            </a:r>
            <a:r>
              <a:rPr lang="en-US" dirty="0" smtClean="0"/>
              <a:t> Test Studio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Day-3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05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Day 3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 fontAlgn="ctr"/>
            <a:r>
              <a:rPr lang="en-US" dirty="0" smtClean="0"/>
              <a:t>Extracted Values</a:t>
            </a:r>
          </a:p>
          <a:p>
            <a:pPr lvl="1" fontAlgn="ctr"/>
            <a:r>
              <a:rPr lang="en-US" dirty="0" smtClean="0"/>
              <a:t>Extracting Values from Application.</a:t>
            </a:r>
          </a:p>
          <a:p>
            <a:pPr lvl="1" fontAlgn="ctr"/>
            <a:r>
              <a:rPr lang="en-US" dirty="0" smtClean="0"/>
              <a:t>Using Extracted Values in test.</a:t>
            </a:r>
          </a:p>
          <a:p>
            <a:pPr lvl="0" fontAlgn="ctr"/>
            <a:r>
              <a:rPr lang="en-US" dirty="0" smtClean="0"/>
              <a:t>Custom Coded Steps</a:t>
            </a:r>
            <a:endParaRPr lang="en-US" dirty="0"/>
          </a:p>
          <a:p>
            <a:pPr lvl="1" fontAlgn="ctr"/>
            <a:r>
              <a:rPr lang="en-US" dirty="0" smtClean="0"/>
              <a:t>Understanding The custom codes for usually used steps</a:t>
            </a:r>
            <a:endParaRPr lang="en-US" dirty="0"/>
          </a:p>
          <a:p>
            <a:pPr lvl="1" fontAlgn="ctr"/>
            <a:r>
              <a:rPr lang="en-US" dirty="0"/>
              <a:t>Handling </a:t>
            </a:r>
            <a:r>
              <a:rPr lang="en-US" dirty="0" smtClean="0"/>
              <a:t>extracted values in code</a:t>
            </a:r>
          </a:p>
          <a:p>
            <a:pPr lvl="1" fontAlgn="ctr"/>
            <a:r>
              <a:rPr lang="en-US" dirty="0" smtClean="0"/>
              <a:t>Basics of writing custom code</a:t>
            </a:r>
          </a:p>
          <a:p>
            <a:pPr lvl="1" fontAlgn="ctr"/>
            <a:r>
              <a:rPr lang="en-US" dirty="0" err="1" smtClean="0"/>
              <a:t>Telerik</a:t>
            </a:r>
            <a:r>
              <a:rPr lang="en-US" dirty="0" smtClean="0"/>
              <a:t> </a:t>
            </a:r>
            <a:r>
              <a:rPr lang="en-US" dirty="0" err="1" smtClean="0"/>
              <a:t>Api</a:t>
            </a:r>
            <a:endParaRPr lang="en-US" dirty="0" smtClean="0"/>
          </a:p>
          <a:p>
            <a:pPr fontAlgn="ctr"/>
            <a:r>
              <a:rPr lang="en-US" dirty="0" smtClean="0"/>
              <a:t>Using function Library in test</a:t>
            </a:r>
          </a:p>
          <a:p>
            <a:pPr lvl="1" fontAlgn="ctr"/>
            <a:r>
              <a:rPr lang="en-US" dirty="0" smtClean="0"/>
              <a:t>Using Excel Functions</a:t>
            </a:r>
          </a:p>
          <a:p>
            <a:pPr lvl="1" fontAlgn="ctr"/>
            <a:r>
              <a:rPr lang="en-US" dirty="0" smtClean="0"/>
              <a:t>Using </a:t>
            </a:r>
            <a:r>
              <a:rPr lang="en-US" dirty="0" err="1" smtClean="0"/>
              <a:t>MsgBox</a:t>
            </a:r>
            <a:r>
              <a:rPr lang="en-US" dirty="0" smtClean="0"/>
              <a:t> Functions</a:t>
            </a:r>
          </a:p>
          <a:p>
            <a:pPr marL="457200" lvl="1" indent="0" fontAlgn="ctr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524628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Extracted Values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5" t="17262" r="68726" b="33866"/>
          <a:stretch/>
        </p:blipFill>
        <p:spPr bwMode="auto">
          <a:xfrm>
            <a:off x="506338" y="1143000"/>
            <a:ext cx="2936631" cy="31076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4" t="38120" r="65721" b="34341"/>
          <a:stretch/>
        </p:blipFill>
        <p:spPr bwMode="auto">
          <a:xfrm>
            <a:off x="4800600" y="1143000"/>
            <a:ext cx="3015762" cy="283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3" r="44738"/>
          <a:stretch/>
        </p:blipFill>
        <p:spPr bwMode="auto">
          <a:xfrm>
            <a:off x="1447800" y="5086350"/>
            <a:ext cx="6312877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5367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Extracted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the Step where you want to use the value and data bind it with the extracted value</a:t>
            </a:r>
          </a:p>
          <a:p>
            <a:r>
              <a:rPr lang="en-US" dirty="0" smtClean="0"/>
              <a:t>Extracted value is saved as object.</a:t>
            </a:r>
          </a:p>
          <a:p>
            <a:r>
              <a:rPr lang="en-US" dirty="0" smtClean="0"/>
              <a:t>It can be used in any test under the project.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08" r="50000" b="39415"/>
          <a:stretch/>
        </p:blipFill>
        <p:spPr bwMode="auto">
          <a:xfrm>
            <a:off x="609599" y="3505200"/>
            <a:ext cx="8187447" cy="20253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0412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Coded Steps</a:t>
            </a:r>
            <a:endParaRPr lang="en-US" dirty="0"/>
          </a:p>
        </p:txBody>
      </p: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57200" y="1265237"/>
            <a:ext cx="8229600" cy="49831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Recommended against by </a:t>
            </a:r>
            <a:r>
              <a:rPr lang="en-US" dirty="0" err="1" smtClean="0"/>
              <a:t>Telerik</a:t>
            </a:r>
            <a:r>
              <a:rPr lang="en-US" dirty="0" smtClean="0"/>
              <a:t>.</a:t>
            </a:r>
          </a:p>
          <a:p>
            <a:r>
              <a:rPr lang="en-US" dirty="0" smtClean="0"/>
              <a:t>Follows a hierarchy starting with Pages.</a:t>
            </a:r>
          </a:p>
          <a:p>
            <a:r>
              <a:rPr lang="en-US" dirty="0" smtClean="0"/>
              <a:t>To perform action, start with Actions.</a:t>
            </a:r>
          </a:p>
          <a:p>
            <a:r>
              <a:rPr lang="en-US" dirty="0" smtClean="0"/>
              <a:t>Supports C# and Visual Basic.</a:t>
            </a:r>
          </a:p>
          <a:p>
            <a:r>
              <a:rPr lang="en-US" dirty="0" smtClean="0"/>
              <a:t>Can create custom loops.</a:t>
            </a:r>
          </a:p>
          <a:p>
            <a:r>
              <a:rPr lang="en-US" dirty="0" smtClean="0"/>
              <a:t>Can be used to handle Dynamic Objects.</a:t>
            </a:r>
          </a:p>
          <a:p>
            <a:r>
              <a:rPr lang="en-US" dirty="0" err="1" smtClean="0"/>
              <a:t>Telerik</a:t>
            </a:r>
            <a:r>
              <a:rPr lang="en-US" dirty="0" smtClean="0"/>
              <a:t> </a:t>
            </a:r>
            <a:r>
              <a:rPr lang="en-US" dirty="0" err="1" smtClean="0"/>
              <a:t>Api</a:t>
            </a:r>
            <a:r>
              <a:rPr lang="en-US" dirty="0" smtClean="0"/>
              <a:t> can be accessed from</a:t>
            </a:r>
          </a:p>
          <a:p>
            <a:pPr lvl="1"/>
            <a:r>
              <a:rPr lang="en-US" sz="1600" dirty="0">
                <a:solidFill>
                  <a:srgbClr val="00B0F0"/>
                </a:solidFill>
              </a:rPr>
              <a:t>http://www.telerik.com/automated-testing-tools/support/documentation/online-api-reference/index.html</a:t>
            </a:r>
            <a:endParaRPr lang="en-US" sz="1600" dirty="0" smtClean="0">
              <a:solidFill>
                <a:srgbClr val="00B0F0"/>
              </a:solidFill>
            </a:endParaRPr>
          </a:p>
          <a:p>
            <a:r>
              <a:rPr lang="en-US" dirty="0" smtClean="0"/>
              <a:t>An extracted value can be used in code by converting the object to string.</a:t>
            </a:r>
          </a:p>
          <a:p>
            <a:pPr lvl="1"/>
            <a:r>
              <a:rPr lang="en-US" dirty="0" smtClean="0"/>
              <a:t>Ex: </a:t>
            </a:r>
            <a:r>
              <a:rPr lang="en-US" sz="1600" dirty="0" err="1" smtClean="0">
                <a:solidFill>
                  <a:srgbClr val="00B0F0"/>
                </a:solidFill>
              </a:rPr>
              <a:t>Convert.ToString</a:t>
            </a:r>
            <a:r>
              <a:rPr lang="en-US" sz="1600" dirty="0" smtClean="0">
                <a:solidFill>
                  <a:srgbClr val="00B0F0"/>
                </a:solidFill>
              </a:rPr>
              <a:t>(</a:t>
            </a:r>
            <a:r>
              <a:rPr lang="en-US" sz="1600" dirty="0" err="1" smtClean="0">
                <a:solidFill>
                  <a:srgbClr val="00B0F0"/>
                </a:solidFill>
              </a:rPr>
              <a:t>this.GetExtractedValue</a:t>
            </a:r>
            <a:r>
              <a:rPr lang="en-US" sz="1600" dirty="0" smtClean="0">
                <a:solidFill>
                  <a:srgbClr val="00B0F0"/>
                </a:solidFill>
              </a:rPr>
              <a:t>(“</a:t>
            </a:r>
            <a:r>
              <a:rPr lang="en-US" sz="1600" dirty="0" err="1" smtClean="0">
                <a:solidFill>
                  <a:srgbClr val="00B0F0"/>
                </a:solidFill>
              </a:rPr>
              <a:t>Variablename</a:t>
            </a:r>
            <a:r>
              <a:rPr lang="en-US" sz="1600" dirty="0" smtClean="0">
                <a:solidFill>
                  <a:srgbClr val="00B0F0"/>
                </a:solidFill>
              </a:rPr>
              <a:t>"))</a:t>
            </a:r>
          </a:p>
          <a:p>
            <a:pPr lvl="1"/>
            <a:r>
              <a:rPr lang="en-US" sz="1600" dirty="0" smtClean="0">
                <a:solidFill>
                  <a:srgbClr val="00B0F0"/>
                </a:solidFill>
              </a:rPr>
              <a:t>(</a:t>
            </a:r>
            <a:r>
              <a:rPr lang="en-US" sz="1600" dirty="0">
                <a:solidFill>
                  <a:srgbClr val="00B0F0"/>
                </a:solidFill>
              </a:rPr>
              <a:t>string)(</a:t>
            </a:r>
            <a:r>
              <a:rPr lang="en-US" sz="1600" dirty="0" err="1">
                <a:solidFill>
                  <a:srgbClr val="00B0F0"/>
                </a:solidFill>
              </a:rPr>
              <a:t>System.Convert.ChangeType</a:t>
            </a:r>
            <a:r>
              <a:rPr lang="en-US" sz="1600" dirty="0">
                <a:solidFill>
                  <a:srgbClr val="00B0F0"/>
                </a:solidFill>
              </a:rPr>
              <a:t>(Data</a:t>
            </a:r>
            <a:r>
              <a:rPr lang="en-US" sz="1600" dirty="0" smtClean="0">
                <a:solidFill>
                  <a:srgbClr val="00B0F0"/>
                </a:solidFill>
              </a:rPr>
              <a:t>[“</a:t>
            </a:r>
            <a:r>
              <a:rPr lang="en-US" sz="1600" smtClean="0">
                <a:solidFill>
                  <a:srgbClr val="00B0F0"/>
                </a:solidFill>
              </a:rPr>
              <a:t>Variablename"], </a:t>
            </a:r>
            <a:r>
              <a:rPr lang="en-US" sz="1600" dirty="0" err="1">
                <a:solidFill>
                  <a:srgbClr val="00B0F0"/>
                </a:solidFill>
              </a:rPr>
              <a:t>typeof</a:t>
            </a:r>
            <a:r>
              <a:rPr lang="en-US" sz="1600" dirty="0">
                <a:solidFill>
                  <a:srgbClr val="00B0F0"/>
                </a:solidFill>
              </a:rPr>
              <a:t>(string</a:t>
            </a:r>
            <a:r>
              <a:rPr lang="en-US" sz="1600" dirty="0" smtClean="0">
                <a:solidFill>
                  <a:srgbClr val="00B0F0"/>
                </a:solidFill>
              </a:rPr>
              <a:t>)))</a:t>
            </a:r>
            <a:endParaRPr lang="en-US" sz="1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488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Library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Prerequisite:</a:t>
            </a:r>
          </a:p>
          <a:p>
            <a:pPr lvl="1"/>
            <a:r>
              <a:rPr lang="en-US" dirty="0" smtClean="0"/>
              <a:t>CustomFunc.dll file.</a:t>
            </a:r>
          </a:p>
          <a:p>
            <a:pPr lvl="1"/>
            <a:r>
              <a:rPr lang="en-US" dirty="0" err="1" smtClean="0"/>
              <a:t>.net</a:t>
            </a:r>
            <a:r>
              <a:rPr lang="en-US" dirty="0" smtClean="0"/>
              <a:t> framework 4.5</a:t>
            </a:r>
          </a:p>
          <a:p>
            <a:r>
              <a:rPr lang="en-US" dirty="0" smtClean="0"/>
              <a:t>How to use</a:t>
            </a:r>
          </a:p>
          <a:p>
            <a:pPr lvl="1"/>
            <a:r>
              <a:rPr lang="en-US" dirty="0" smtClean="0"/>
              <a:t>Associate the </a:t>
            </a:r>
            <a:r>
              <a:rPr lang="en-US" dirty="0" err="1" smtClean="0"/>
              <a:t>dll</a:t>
            </a:r>
            <a:r>
              <a:rPr lang="en-US" dirty="0" smtClean="0"/>
              <a:t> with test project</a:t>
            </a:r>
          </a:p>
          <a:p>
            <a:pPr lvl="1"/>
            <a:r>
              <a:rPr lang="en-US" dirty="0" smtClean="0"/>
              <a:t>Add a class reference to the </a:t>
            </a:r>
            <a:r>
              <a:rPr lang="en-US" dirty="0" err="1" smtClean="0"/>
              <a:t>CustomFunc</a:t>
            </a:r>
            <a:endParaRPr lang="en-US" dirty="0" smtClean="0"/>
          </a:p>
          <a:p>
            <a:r>
              <a:rPr lang="en-US" dirty="0" smtClean="0"/>
              <a:t>Functions</a:t>
            </a:r>
          </a:p>
          <a:p>
            <a:pPr lvl="1"/>
            <a:r>
              <a:rPr lang="en-US" dirty="0" err="1" smtClean="0"/>
              <a:t>DataFromExcel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err="1" smtClean="0"/>
              <a:t>DataToExcel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err="1" smtClean="0"/>
              <a:t>RowCount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err="1" smtClean="0"/>
              <a:t>ColCount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err="1" smtClean="0"/>
              <a:t>MsgBox</a:t>
            </a:r>
            <a:r>
              <a:rPr lang="en-US" dirty="0" smtClean="0"/>
              <a:t>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600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509609"/>
      </p:ext>
    </p:extLst>
  </p:cSld>
  <p:clrMapOvr>
    <a:masterClrMapping/>
  </p:clrMapOvr>
</p:sld>
</file>

<file path=ppt/theme/theme1.xml><?xml version="1.0" encoding="utf-8"?>
<a:theme xmlns:a="http://schemas.openxmlformats.org/drawingml/2006/main" name="PegaCorporateTemplate_4x3">
  <a:themeElements>
    <a:clrScheme name="Pega Color Scheme">
      <a:dk1>
        <a:srgbClr val="000000"/>
      </a:dk1>
      <a:lt1>
        <a:srgbClr val="FFFFFF"/>
      </a:lt1>
      <a:dk2>
        <a:srgbClr val="002F5F"/>
      </a:dk2>
      <a:lt2>
        <a:srgbClr val="7090B7"/>
      </a:lt2>
      <a:accent1>
        <a:srgbClr val="002F5F"/>
      </a:accent1>
      <a:accent2>
        <a:srgbClr val="009FDA"/>
      </a:accent2>
      <a:accent3>
        <a:srgbClr val="00C7B2"/>
      </a:accent3>
      <a:accent4>
        <a:srgbClr val="8EBAE5"/>
      </a:accent4>
      <a:accent5>
        <a:srgbClr val="C7AC4C"/>
      </a:accent5>
      <a:accent6>
        <a:srgbClr val="776F67"/>
      </a:accent6>
      <a:hlink>
        <a:srgbClr val="0062C6"/>
      </a:hlink>
      <a:folHlink>
        <a:srgbClr val="595959"/>
      </a:folHlink>
    </a:clrScheme>
    <a:fontScheme name="Pega Corporate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Magenta Accent">
      <a:srgbClr val="D10074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PegaCorporateTemplate_4x3</Template>
  <TotalTime>292</TotalTime>
  <Words>210</Words>
  <Application>Microsoft Office PowerPoint</Application>
  <PresentationFormat>On-screen Show (4:3)</PresentationFormat>
  <Paragraphs>46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PegaCorporateTemplate_4x3</vt:lpstr>
      <vt:lpstr>Telerik Test Studio</vt:lpstr>
      <vt:lpstr>Day 3 Topics</vt:lpstr>
      <vt:lpstr>Extracted Values</vt:lpstr>
      <vt:lpstr>Extracted Values</vt:lpstr>
      <vt:lpstr>Custom Coded Steps</vt:lpstr>
      <vt:lpstr>Function Library</vt:lpstr>
      <vt:lpstr>Discussions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Telerik Test Studio</dc:title>
  <dc:creator>Saraowgi, Himanshu</dc:creator>
  <cp:lastModifiedBy>Saraowgi, Himanshu</cp:lastModifiedBy>
  <cp:revision>16</cp:revision>
  <dcterms:created xsi:type="dcterms:W3CDTF">2012-12-24T08:55:14Z</dcterms:created>
  <dcterms:modified xsi:type="dcterms:W3CDTF">2012-12-27T05:24:54Z</dcterms:modified>
</cp:coreProperties>
</file>

<file path=docProps/thumbnail.jpeg>
</file>